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71" r:id="rId11"/>
    <p:sldId id="265" r:id="rId12"/>
    <p:sldId id="266" r:id="rId13"/>
    <p:sldId id="272" r:id="rId14"/>
    <p:sldId id="267" r:id="rId15"/>
    <p:sldId id="269" r:id="rId16"/>
    <p:sldId id="270"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6" d="100"/>
          <a:sy n="96" d="100"/>
        </p:scale>
        <p:origin x="186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9EB4CBA4-8556-4E93-9FFC-D5240AB24903}" type="datetimeFigureOut">
              <a:rPr lang="el-GR" smtClean="0"/>
              <a:t>30/12/2018</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492FC2CE-06FF-4482-B892-74EF8B3FA056}" type="slidenum">
              <a:rPr lang="el-GR" smtClean="0"/>
              <a:t>‹N°›</a:t>
            </a:fld>
            <a:endParaRPr lang="el-G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04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EB4CBA4-8556-4E93-9FFC-D5240AB24903}" type="datetimeFigureOut">
              <a:rPr lang="el-GR" smtClean="0"/>
              <a:t>30/12/2018</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492FC2CE-06FF-4482-B892-74EF8B3FA056}" type="slidenum">
              <a:rPr lang="el-GR" smtClean="0"/>
              <a:t>‹N°›</a:t>
            </a:fld>
            <a:endParaRPr lang="el-GR"/>
          </a:p>
        </p:txBody>
      </p:sp>
    </p:spTree>
    <p:extLst>
      <p:ext uri="{BB962C8B-B14F-4D97-AF65-F5344CB8AC3E}">
        <p14:creationId xmlns:p14="http://schemas.microsoft.com/office/powerpoint/2010/main" val="377808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EB4CBA4-8556-4E93-9FFC-D5240AB24903}" type="datetimeFigureOut">
              <a:rPr lang="el-GR" smtClean="0"/>
              <a:t>30/12/2018</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492FC2CE-06FF-4482-B892-74EF8B3FA056}" type="slidenum">
              <a:rPr lang="el-GR" smtClean="0"/>
              <a:t>‹N°›</a:t>
            </a:fld>
            <a:endParaRPr lang="el-GR"/>
          </a:p>
        </p:txBody>
      </p:sp>
    </p:spTree>
    <p:extLst>
      <p:ext uri="{BB962C8B-B14F-4D97-AF65-F5344CB8AC3E}">
        <p14:creationId xmlns:p14="http://schemas.microsoft.com/office/powerpoint/2010/main" val="693263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EB4CBA4-8556-4E93-9FFC-D5240AB24903}" type="datetimeFigureOut">
              <a:rPr lang="el-GR" smtClean="0"/>
              <a:t>30/12/2018</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492FC2CE-06FF-4482-B892-74EF8B3FA056}" type="slidenum">
              <a:rPr lang="el-GR" smtClean="0"/>
              <a:t>‹N°›</a:t>
            </a:fld>
            <a:endParaRPr lang="el-GR"/>
          </a:p>
        </p:txBody>
      </p:sp>
    </p:spTree>
    <p:extLst>
      <p:ext uri="{BB962C8B-B14F-4D97-AF65-F5344CB8AC3E}">
        <p14:creationId xmlns:p14="http://schemas.microsoft.com/office/powerpoint/2010/main" val="1931844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EB4CBA4-8556-4E93-9FFC-D5240AB24903}" type="datetimeFigureOut">
              <a:rPr lang="el-GR" smtClean="0"/>
              <a:t>30/12/2018</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492FC2CE-06FF-4482-B892-74EF8B3FA056}" type="slidenum">
              <a:rPr lang="el-GR" smtClean="0"/>
              <a:t>‹N°›</a:t>
            </a:fld>
            <a:endParaRPr lang="el-G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363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EB4CBA4-8556-4E93-9FFC-D5240AB24903}" type="datetimeFigureOut">
              <a:rPr lang="el-GR" smtClean="0"/>
              <a:t>30/12/2018</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492FC2CE-06FF-4482-B892-74EF8B3FA056}" type="slidenum">
              <a:rPr lang="el-GR" smtClean="0"/>
              <a:t>‹N°›</a:t>
            </a:fld>
            <a:endParaRPr lang="el-GR"/>
          </a:p>
        </p:txBody>
      </p:sp>
    </p:spTree>
    <p:extLst>
      <p:ext uri="{BB962C8B-B14F-4D97-AF65-F5344CB8AC3E}">
        <p14:creationId xmlns:p14="http://schemas.microsoft.com/office/powerpoint/2010/main" val="291040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22960" y="2582334"/>
            <a:ext cx="370332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4663440" y="2582334"/>
            <a:ext cx="370332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EB4CBA4-8556-4E93-9FFC-D5240AB24903}" type="datetimeFigureOut">
              <a:rPr lang="el-GR" smtClean="0"/>
              <a:t>30/12/2018</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492FC2CE-06FF-4482-B892-74EF8B3FA056}" type="slidenum">
              <a:rPr lang="el-GR" smtClean="0"/>
              <a:t>‹N°›</a:t>
            </a:fld>
            <a:endParaRPr lang="el-GR"/>
          </a:p>
        </p:txBody>
      </p:sp>
    </p:spTree>
    <p:extLst>
      <p:ext uri="{BB962C8B-B14F-4D97-AF65-F5344CB8AC3E}">
        <p14:creationId xmlns:p14="http://schemas.microsoft.com/office/powerpoint/2010/main" val="43249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EB4CBA4-8556-4E93-9FFC-D5240AB24903}" type="datetimeFigureOut">
              <a:rPr lang="el-GR" smtClean="0"/>
              <a:t>30/12/2018</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492FC2CE-06FF-4482-B892-74EF8B3FA056}" type="slidenum">
              <a:rPr lang="el-GR" smtClean="0"/>
              <a:t>‹N°›</a:t>
            </a:fld>
            <a:endParaRPr lang="el-GR"/>
          </a:p>
        </p:txBody>
      </p:sp>
    </p:spTree>
    <p:extLst>
      <p:ext uri="{BB962C8B-B14F-4D97-AF65-F5344CB8AC3E}">
        <p14:creationId xmlns:p14="http://schemas.microsoft.com/office/powerpoint/2010/main" val="1232930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B4CBA4-8556-4E93-9FFC-D5240AB24903}" type="datetimeFigureOut">
              <a:rPr lang="el-GR" smtClean="0"/>
              <a:t>30/12/2018</a:t>
            </a:fld>
            <a:endParaRPr lang="el-G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a:p>
        </p:txBody>
      </p:sp>
      <p:sp>
        <p:nvSpPr>
          <p:cNvPr id="9" name="Slide Number Placeholder 8"/>
          <p:cNvSpPr>
            <a:spLocks noGrp="1"/>
          </p:cNvSpPr>
          <p:nvPr>
            <p:ph type="sldNum" sz="quarter" idx="12"/>
          </p:nvPr>
        </p:nvSpPr>
        <p:spPr/>
        <p:txBody>
          <a:bodyPr/>
          <a:lstStyle/>
          <a:p>
            <a:fld id="{492FC2CE-06FF-4482-B892-74EF8B3FA056}" type="slidenum">
              <a:rPr lang="el-GR" smtClean="0"/>
              <a:t>‹N°›</a:t>
            </a:fld>
            <a:endParaRPr lang="el-GR"/>
          </a:p>
        </p:txBody>
      </p:sp>
    </p:spTree>
    <p:extLst>
      <p:ext uri="{BB962C8B-B14F-4D97-AF65-F5344CB8AC3E}">
        <p14:creationId xmlns:p14="http://schemas.microsoft.com/office/powerpoint/2010/main" val="7117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EB4CBA4-8556-4E93-9FFC-D5240AB24903}" type="datetimeFigureOut">
              <a:rPr lang="el-GR" smtClean="0"/>
              <a:t>30/12/2018</a:t>
            </a:fld>
            <a:endParaRPr lang="el-G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l-G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92FC2CE-06FF-4482-B892-74EF8B3FA056}" type="slidenum">
              <a:rPr lang="el-GR" smtClean="0"/>
              <a:t>‹N°›</a:t>
            </a:fld>
            <a:endParaRPr lang="el-GR"/>
          </a:p>
        </p:txBody>
      </p:sp>
    </p:spTree>
    <p:extLst>
      <p:ext uri="{BB962C8B-B14F-4D97-AF65-F5344CB8AC3E}">
        <p14:creationId xmlns:p14="http://schemas.microsoft.com/office/powerpoint/2010/main" val="209053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9EB4CBA4-8556-4E93-9FFC-D5240AB24903}" type="datetimeFigureOut">
              <a:rPr lang="el-GR" smtClean="0"/>
              <a:t>30/12/2018</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492FC2CE-06FF-4482-B892-74EF8B3FA056}" type="slidenum">
              <a:rPr lang="el-GR" smtClean="0"/>
              <a:t>‹N°›</a:t>
            </a:fld>
            <a:endParaRPr lang="el-GR"/>
          </a:p>
        </p:txBody>
      </p:sp>
    </p:spTree>
    <p:extLst>
      <p:ext uri="{BB962C8B-B14F-4D97-AF65-F5344CB8AC3E}">
        <p14:creationId xmlns:p14="http://schemas.microsoft.com/office/powerpoint/2010/main" val="3870860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EB4CBA4-8556-4E93-9FFC-D5240AB24903}" type="datetimeFigureOut">
              <a:rPr lang="el-GR" smtClean="0"/>
              <a:t>30/12/2018</a:t>
            </a:fld>
            <a:endParaRPr lang="el-G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l-G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92FC2CE-06FF-4482-B892-74EF8B3FA056}" type="slidenum">
              <a:rPr lang="el-GR" smtClean="0"/>
              <a:t>‹N°›</a:t>
            </a:fld>
            <a:endParaRPr lang="el-GR"/>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509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Demographics_of_Toronto_neighbourhood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9432"/>
            <a:ext cx="7772400" cy="792088"/>
          </a:xfrm>
        </p:spPr>
        <p:txBody>
          <a:bodyPr>
            <a:noAutofit/>
          </a:bodyPr>
          <a:lstStyle/>
          <a:p>
            <a:r>
              <a:rPr lang="en-US" sz="4000" b="1" dirty="0">
                <a:latin typeface="Constantia" panose="02030602050306030303" pitchFamily="18" charset="0"/>
              </a:rPr>
              <a:t>Applied Data Science Capstone</a:t>
            </a:r>
            <a:endParaRPr lang="el-GR" sz="4000" dirty="0">
              <a:latin typeface="Constantia" panose="02030602050306030303" pitchFamily="18" charset="0"/>
            </a:endParaRPr>
          </a:p>
        </p:txBody>
      </p:sp>
      <p:sp>
        <p:nvSpPr>
          <p:cNvPr id="3" name="Subtitle 2"/>
          <p:cNvSpPr>
            <a:spLocks noGrp="1"/>
          </p:cNvSpPr>
          <p:nvPr>
            <p:ph type="subTitle" idx="1"/>
          </p:nvPr>
        </p:nvSpPr>
        <p:spPr>
          <a:xfrm>
            <a:off x="1584157" y="1057097"/>
            <a:ext cx="5975685" cy="432048"/>
          </a:xfrm>
        </p:spPr>
        <p:txBody>
          <a:bodyPr>
            <a:normAutofit lnSpcReduction="10000"/>
          </a:bodyPr>
          <a:lstStyle/>
          <a:p>
            <a:r>
              <a:rPr lang="en-US" dirty="0">
                <a:latin typeface="Constantia" panose="02030602050306030303" pitchFamily="18" charset="0"/>
              </a:rPr>
              <a:t>The Battle of Neighborhoods</a:t>
            </a:r>
            <a:endParaRPr lang="fr-FR" dirty="0">
              <a:latin typeface="Constantia" panose="02030602050306030303" pitchFamily="18" charset="0"/>
            </a:endParaRPr>
          </a:p>
          <a:p>
            <a:endParaRPr lang="el-GR" dirty="0"/>
          </a:p>
        </p:txBody>
      </p:sp>
      <p:sp>
        <p:nvSpPr>
          <p:cNvPr id="6" name="Rectangle 5">
            <a:extLst>
              <a:ext uri="{FF2B5EF4-FFF2-40B4-BE49-F238E27FC236}">
                <a16:creationId xmlns:a16="http://schemas.microsoft.com/office/drawing/2014/main" id="{D0A93BA2-C7DB-42D3-B327-CBDD9843A865}"/>
              </a:ext>
            </a:extLst>
          </p:cNvPr>
          <p:cNvSpPr/>
          <p:nvPr/>
        </p:nvSpPr>
        <p:spPr>
          <a:xfrm>
            <a:off x="433651" y="1699592"/>
            <a:ext cx="8424936" cy="4393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descr="Résultat de recherche d'images pour &quot;data science pic&quot;">
            <a:extLst>
              <a:ext uri="{FF2B5EF4-FFF2-40B4-BE49-F238E27FC236}">
                <a16:creationId xmlns:a16="http://schemas.microsoft.com/office/drawing/2014/main" id="{8E527575-7989-4884-8E8E-7CE54FF072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1784" y="1880220"/>
            <a:ext cx="8060432" cy="4032448"/>
          </a:xfrm>
          <a:prstGeom prst="rect">
            <a:avLst/>
          </a:prstGeom>
          <a:noFill/>
          <a:ln>
            <a:noFill/>
          </a:ln>
        </p:spPr>
      </p:pic>
      <p:sp>
        <p:nvSpPr>
          <p:cNvPr id="7" name="ZoneTexte 6">
            <a:extLst>
              <a:ext uri="{FF2B5EF4-FFF2-40B4-BE49-F238E27FC236}">
                <a16:creationId xmlns:a16="http://schemas.microsoft.com/office/drawing/2014/main" id="{E90D354E-2D7C-4CA7-B514-579E36CA4C54}"/>
              </a:ext>
            </a:extLst>
          </p:cNvPr>
          <p:cNvSpPr txBox="1"/>
          <p:nvPr/>
        </p:nvSpPr>
        <p:spPr>
          <a:xfrm>
            <a:off x="782113" y="6411348"/>
            <a:ext cx="7728013" cy="369332"/>
          </a:xfrm>
          <a:prstGeom prst="rect">
            <a:avLst/>
          </a:prstGeom>
          <a:noFill/>
        </p:spPr>
        <p:txBody>
          <a:bodyPr wrap="none" rtlCol="0">
            <a:spAutoFit/>
          </a:bodyPr>
          <a:lstStyle/>
          <a:p>
            <a:r>
              <a:rPr lang="en-US" dirty="0">
                <a:solidFill>
                  <a:schemeClr val="bg1"/>
                </a:solidFill>
                <a:latin typeface="Constantia" panose="02030602050306030303" pitchFamily="18" charset="0"/>
              </a:rPr>
              <a:t>Coursera</a:t>
            </a:r>
            <a:r>
              <a:rPr lang="en-US" dirty="0">
                <a:solidFill>
                  <a:schemeClr val="bg1"/>
                </a:solidFill>
              </a:rPr>
              <a:t> | IBM Data Science Professional Certificate Specialization | 30/12/2018</a:t>
            </a:r>
            <a:endParaRPr lang="fr-F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0" y="29411"/>
            <a:ext cx="7056783" cy="290079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strike="noStrike" cap="none" normalizeH="0" baseline="0" dirty="0">
                <a:ln>
                  <a:noFill/>
                </a:ln>
                <a:solidFill>
                  <a:srgbClr val="0070C0"/>
                </a:solidFill>
                <a:effectLst/>
                <a:latin typeface="Constantia" panose="02030602050306030303" pitchFamily="18" charset="0"/>
                <a:ea typeface="Times New Roman" pitchFamily="18" charset="0"/>
                <a:cs typeface="Times New Roman" pitchFamily="18" charset="0"/>
              </a:rPr>
              <a:t>Weight factors (2/2)</a:t>
            </a:r>
          </a:p>
          <a:p>
            <a:pPr marL="0" marR="0" lvl="0" indent="0" algn="just" defTabSz="914400" rtl="0" eaLnBrk="1" fontAlgn="base" latinLnBrk="0" hangingPunct="1">
              <a:lnSpc>
                <a:spcPct val="100000"/>
              </a:lnSpc>
              <a:spcBef>
                <a:spcPct val="0"/>
              </a:spcBef>
              <a:spcAft>
                <a:spcPct val="0"/>
              </a:spcAft>
              <a:buClrTx/>
              <a:buSzTx/>
              <a:buFontTx/>
              <a:buNone/>
              <a:tabLst/>
            </a:pPr>
            <a:endParaRPr lang="en-US" sz="1050" b="1" dirty="0">
              <a:latin typeface="Constantia" panose="02030602050306030303" pitchFamily="18" charset="0"/>
              <a:cs typeface="Times New Roman" pitchFamily="18" charset="0"/>
            </a:endParaRPr>
          </a:p>
          <a:p>
            <a:pPr lvl="0" algn="just" defTabSz="914400" fontAlgn="base">
              <a:spcBef>
                <a:spcPct val="0"/>
              </a:spcBef>
              <a:spcAft>
                <a:spcPct val="0"/>
              </a:spcAft>
              <a:buFont typeface="Arial" pitchFamily="34" charset="0"/>
              <a:buChar char="•"/>
            </a:pPr>
            <a:r>
              <a:rPr lang="en-US" b="1" dirty="0">
                <a:latin typeface="Constantia" panose="02030602050306030303" pitchFamily="18" charset="0"/>
                <a:cs typeface="Arial" pitchFamily="34" charset="0"/>
              </a:rPr>
              <a:t>Density of ethnic population</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kumimoji="0" lang="en-US" b="1" i="0"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lang="en-US" b="1" dirty="0">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kumimoji="0" lang="en-US" b="1" i="0"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kumimoji="0" lang="en-US" b="1" i="0"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lang="en-US" b="1" dirty="0">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kumimoji="0" lang="en-US" b="1" i="0"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lang="en-US" b="1" dirty="0">
              <a:latin typeface="Constantia" panose="02030602050306030303" pitchFamily="18" charset="0"/>
              <a:cs typeface="Arial" pitchFamily="34" charset="0"/>
            </a:endParaRPr>
          </a:p>
        </p:txBody>
      </p:sp>
      <p:pic>
        <p:nvPicPr>
          <p:cNvPr id="4" name="Image 3">
            <a:extLst>
              <a:ext uri="{FF2B5EF4-FFF2-40B4-BE49-F238E27FC236}">
                <a16:creationId xmlns:a16="http://schemas.microsoft.com/office/drawing/2014/main" id="{17B4F72B-6372-432E-B383-F77E5A2351C3}"/>
              </a:ext>
            </a:extLst>
          </p:cNvPr>
          <p:cNvPicPr/>
          <p:nvPr/>
        </p:nvPicPr>
        <p:blipFill>
          <a:blip r:embed="rId2"/>
          <a:stretch>
            <a:fillRect/>
          </a:stretch>
        </p:blipFill>
        <p:spPr>
          <a:xfrm>
            <a:off x="761262" y="1412776"/>
            <a:ext cx="7621476" cy="4392488"/>
          </a:xfrm>
          <a:prstGeom prst="rect">
            <a:avLst/>
          </a:prstGeom>
        </p:spPr>
      </p:pic>
    </p:spTree>
    <p:extLst>
      <p:ext uri="{BB962C8B-B14F-4D97-AF65-F5344CB8AC3E}">
        <p14:creationId xmlns:p14="http://schemas.microsoft.com/office/powerpoint/2010/main" val="2299864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6B08EA8-F4D9-4CCF-9814-E004ED9CDDC6}"/>
              </a:ext>
            </a:extLst>
          </p:cNvPr>
          <p:cNvPicPr/>
          <p:nvPr/>
        </p:nvPicPr>
        <p:blipFill>
          <a:blip r:embed="rId2"/>
          <a:stretch>
            <a:fillRect/>
          </a:stretch>
        </p:blipFill>
        <p:spPr>
          <a:xfrm>
            <a:off x="253599" y="1988840"/>
            <a:ext cx="8636801" cy="2016224"/>
          </a:xfrm>
          <a:prstGeom prst="rect">
            <a:avLst/>
          </a:prstGeom>
        </p:spPr>
      </p:pic>
      <p:sp>
        <p:nvSpPr>
          <p:cNvPr id="4" name="ZoneTexte 3">
            <a:extLst>
              <a:ext uri="{FF2B5EF4-FFF2-40B4-BE49-F238E27FC236}">
                <a16:creationId xmlns:a16="http://schemas.microsoft.com/office/drawing/2014/main" id="{625EB057-6EF0-4CE7-BCD9-0B8630EA993F}"/>
              </a:ext>
            </a:extLst>
          </p:cNvPr>
          <p:cNvSpPr txBox="1"/>
          <p:nvPr/>
        </p:nvSpPr>
        <p:spPr>
          <a:xfrm>
            <a:off x="253599" y="1196752"/>
            <a:ext cx="7714356" cy="369332"/>
          </a:xfrm>
          <a:prstGeom prst="rect">
            <a:avLst/>
          </a:prstGeom>
          <a:noFill/>
        </p:spPr>
        <p:txBody>
          <a:bodyPr wrap="none" rtlCol="0">
            <a:spAutoFit/>
          </a:bodyPr>
          <a:lstStyle/>
          <a:p>
            <a:r>
              <a:rPr lang="fr-FR" dirty="0">
                <a:latin typeface="Constantia" panose="02030602050306030303" pitchFamily="18" charset="0"/>
              </a:rPr>
              <a:t>The original </a:t>
            </a:r>
            <a:r>
              <a:rPr lang="fr-FR" dirty="0" err="1">
                <a:latin typeface="Constantia" panose="02030602050306030303" pitchFamily="18" charset="0"/>
              </a:rPr>
              <a:t>dataframe</a:t>
            </a:r>
            <a:r>
              <a:rPr lang="fr-FR" dirty="0">
                <a:latin typeface="Constantia" panose="02030602050306030303" pitchFamily="18" charset="0"/>
              </a:rPr>
              <a:t> has been </a:t>
            </a:r>
            <a:r>
              <a:rPr lang="fr-FR" dirty="0" err="1">
                <a:latin typeface="Constantia" panose="02030602050306030303" pitchFamily="18" charset="0"/>
              </a:rPr>
              <a:t>updated</a:t>
            </a:r>
            <a:r>
              <a:rPr lang="fr-FR" dirty="0">
                <a:latin typeface="Constantia" panose="02030602050306030303" pitchFamily="18" charset="0"/>
              </a:rPr>
              <a:t> </a:t>
            </a:r>
            <a:r>
              <a:rPr lang="fr-FR" dirty="0" err="1">
                <a:latin typeface="Constantia" panose="02030602050306030303" pitchFamily="18" charset="0"/>
              </a:rPr>
              <a:t>with</a:t>
            </a:r>
            <a:r>
              <a:rPr lang="fr-FR" dirty="0">
                <a:latin typeface="Constantia" panose="02030602050306030303" pitchFamily="18" charset="0"/>
              </a:rPr>
              <a:t> the 2 </a:t>
            </a:r>
            <a:r>
              <a:rPr lang="fr-FR" dirty="0" err="1">
                <a:latin typeface="Constantia" panose="02030602050306030303" pitchFamily="18" charset="0"/>
              </a:rPr>
              <a:t>weight</a:t>
            </a:r>
            <a:r>
              <a:rPr lang="fr-FR" dirty="0">
                <a:latin typeface="Constantia" panose="02030602050306030303" pitchFamily="18" charset="0"/>
              </a:rPr>
              <a:t> </a:t>
            </a:r>
            <a:r>
              <a:rPr lang="fr-FR" dirty="0" err="1">
                <a:latin typeface="Constantia" panose="02030602050306030303" pitchFamily="18" charset="0"/>
              </a:rPr>
              <a:t>factors</a:t>
            </a:r>
            <a:r>
              <a:rPr lang="fr-FR" dirty="0">
                <a:latin typeface="Constantia" panose="02030602050306030303" pitchFamily="18" charset="0"/>
              </a:rPr>
              <a:t> as follow: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179512" y="92236"/>
            <a:ext cx="7088800" cy="286232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a:ln>
                  <a:noFill/>
                </a:ln>
                <a:solidFill>
                  <a:srgbClr val="0070C0"/>
                </a:solidFill>
                <a:effectLst/>
                <a:latin typeface="Constantia" panose="02030602050306030303" pitchFamily="18" charset="0"/>
                <a:ea typeface="Times New Roman" pitchFamily="18" charset="0"/>
                <a:cs typeface="Times New Roman" pitchFamily="18" charset="0"/>
              </a:rPr>
              <a:t>Results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dirty="0">
              <a:ln>
                <a:noFill/>
              </a:ln>
              <a:solidFill>
                <a:srgbClr val="0070C0"/>
              </a:solidFill>
              <a:effectLst/>
              <a:latin typeface="Constantia" panose="02030602050306030303" pitchFamily="18" charset="0"/>
              <a:cs typeface="Times New Roman" pitchFamily="18" charset="0"/>
            </a:endParaRPr>
          </a:p>
          <a:p>
            <a:pPr algn="just" fontAlgn="base">
              <a:spcBef>
                <a:spcPct val="0"/>
              </a:spcBef>
              <a:spcAft>
                <a:spcPct val="0"/>
              </a:spcAft>
              <a:buFont typeface="Arial" pitchFamily="34" charset="0"/>
              <a:buChar char="•"/>
            </a:pPr>
            <a:r>
              <a:rPr lang="en-US" sz="2400" dirty="0">
                <a:latin typeface="Constantia" panose="02030602050306030303" pitchFamily="18" charset="0"/>
                <a:cs typeface="Arial" pitchFamily="34" charset="0"/>
              </a:rPr>
              <a:t> Analysis of results by machine learning (k-means)</a:t>
            </a:r>
          </a:p>
          <a:p>
            <a:pPr algn="just" fontAlgn="base">
              <a:spcBef>
                <a:spcPct val="0"/>
              </a:spcBef>
              <a:spcAft>
                <a:spcPct val="0"/>
              </a:spcAft>
            </a:pPr>
            <a:endParaRPr lang="en-US" sz="2400" dirty="0">
              <a:latin typeface="Constantia" panose="02030602050306030303" pitchFamily="18" charset="0"/>
              <a:cs typeface="Arial" pitchFamily="34" charset="0"/>
            </a:endParaRPr>
          </a:p>
          <a:p>
            <a:pPr algn="just" fontAlgn="base">
              <a:spcBef>
                <a:spcPct val="0"/>
              </a:spcBef>
              <a:spcAft>
                <a:spcPct val="0"/>
              </a:spcAft>
              <a:buFont typeface="Arial" pitchFamily="34" charset="0"/>
              <a:buChar char="•"/>
            </a:pPr>
            <a:r>
              <a:rPr lang="en-US" sz="2400" dirty="0">
                <a:latin typeface="Constantia" panose="02030602050306030303" pitchFamily="18" charset="0"/>
                <a:cs typeface="Arial" pitchFamily="34" charset="0"/>
              </a:rPr>
              <a:t> k = 5 clusters</a:t>
            </a:r>
            <a:endParaRPr lang="el-GR" sz="2400" dirty="0">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Constantia" panose="02030602050306030303" pitchFamily="18" charset="0"/>
              <a:cs typeface="Arial"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83568" y="2924944"/>
            <a:ext cx="6906986" cy="1723004"/>
          </a:xfrm>
          <a:prstGeom prst="rect">
            <a:avLst/>
          </a:prstGeom>
        </p:spPr>
      </p:pic>
      <p:sp>
        <p:nvSpPr>
          <p:cNvPr id="5" name="Rectangle 4"/>
          <p:cNvSpPr/>
          <p:nvPr/>
        </p:nvSpPr>
        <p:spPr>
          <a:xfrm>
            <a:off x="611560" y="2492896"/>
            <a:ext cx="957057" cy="369332"/>
          </a:xfrm>
          <a:prstGeom prst="rect">
            <a:avLst/>
          </a:prstGeom>
        </p:spPr>
        <p:txBody>
          <a:bodyPr wrap="none">
            <a:spAutoFit/>
          </a:bodyPr>
          <a:lstStyle/>
          <a:p>
            <a:r>
              <a:rPr lang="en-US" dirty="0"/>
              <a:t>Cluster0</a:t>
            </a:r>
            <a:endParaRPr lang="el-G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B9AD19-B520-4AA0-A18B-CFF5E90863FE}"/>
              </a:ext>
            </a:extLst>
          </p:cNvPr>
          <p:cNvSpPr/>
          <p:nvPr/>
        </p:nvSpPr>
        <p:spPr>
          <a:xfrm>
            <a:off x="251520" y="260648"/>
            <a:ext cx="957057" cy="369332"/>
          </a:xfrm>
          <a:prstGeom prst="rect">
            <a:avLst/>
          </a:prstGeom>
        </p:spPr>
        <p:txBody>
          <a:bodyPr wrap="none">
            <a:spAutoFit/>
          </a:bodyPr>
          <a:lstStyle/>
          <a:p>
            <a:r>
              <a:rPr lang="el-GR" dirty="0"/>
              <a:t>Cluster1</a:t>
            </a:r>
          </a:p>
        </p:txBody>
      </p:sp>
      <p:pic>
        <p:nvPicPr>
          <p:cNvPr id="3" name="Picture 2">
            <a:extLst>
              <a:ext uri="{FF2B5EF4-FFF2-40B4-BE49-F238E27FC236}">
                <a16:creationId xmlns:a16="http://schemas.microsoft.com/office/drawing/2014/main" id="{6BB865AA-47D8-480D-B41D-70F51B36E99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99592" y="908720"/>
            <a:ext cx="6994071" cy="2721507"/>
          </a:xfrm>
          <a:prstGeom prst="rect">
            <a:avLst/>
          </a:prstGeom>
        </p:spPr>
      </p:pic>
      <p:pic>
        <p:nvPicPr>
          <p:cNvPr id="4" name="Picture 3">
            <a:extLst>
              <a:ext uri="{FF2B5EF4-FFF2-40B4-BE49-F238E27FC236}">
                <a16:creationId xmlns:a16="http://schemas.microsoft.com/office/drawing/2014/main" id="{8A971FE9-4536-4033-8ED2-6AFE1E12D2A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20754" y="4509120"/>
            <a:ext cx="6939643" cy="636649"/>
          </a:xfrm>
          <a:prstGeom prst="rect">
            <a:avLst/>
          </a:prstGeom>
        </p:spPr>
      </p:pic>
      <p:sp>
        <p:nvSpPr>
          <p:cNvPr id="5" name="Rectangle 4">
            <a:extLst>
              <a:ext uri="{FF2B5EF4-FFF2-40B4-BE49-F238E27FC236}">
                <a16:creationId xmlns:a16="http://schemas.microsoft.com/office/drawing/2014/main" id="{80DCEA60-E86D-4A2D-8FE8-12A04CF86E29}"/>
              </a:ext>
            </a:extLst>
          </p:cNvPr>
          <p:cNvSpPr/>
          <p:nvPr/>
        </p:nvSpPr>
        <p:spPr>
          <a:xfrm>
            <a:off x="269166" y="3885007"/>
            <a:ext cx="957057" cy="369332"/>
          </a:xfrm>
          <a:prstGeom prst="rect">
            <a:avLst/>
          </a:prstGeom>
        </p:spPr>
        <p:txBody>
          <a:bodyPr wrap="none">
            <a:spAutoFit/>
          </a:bodyPr>
          <a:lstStyle/>
          <a:p>
            <a:r>
              <a:rPr lang="el-GR" dirty="0"/>
              <a:t>Cluster2</a:t>
            </a:r>
          </a:p>
        </p:txBody>
      </p:sp>
    </p:spTree>
    <p:extLst>
      <p:ext uri="{BB962C8B-B14F-4D97-AF65-F5344CB8AC3E}">
        <p14:creationId xmlns:p14="http://schemas.microsoft.com/office/powerpoint/2010/main" val="1592585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260648"/>
            <a:ext cx="957057" cy="369332"/>
          </a:xfrm>
          <a:prstGeom prst="rect">
            <a:avLst/>
          </a:prstGeom>
        </p:spPr>
        <p:txBody>
          <a:bodyPr wrap="none">
            <a:spAutoFit/>
          </a:bodyPr>
          <a:lstStyle/>
          <a:p>
            <a:r>
              <a:rPr lang="el-GR" dirty="0"/>
              <a:t>Cluster3</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028642" y="764704"/>
            <a:ext cx="7086715" cy="789214"/>
          </a:xfrm>
          <a:prstGeom prst="rect">
            <a:avLst/>
          </a:prstGeom>
        </p:spPr>
      </p:pic>
      <p:pic>
        <p:nvPicPr>
          <p:cNvPr id="6" name="Picture 2">
            <a:extLst>
              <a:ext uri="{FF2B5EF4-FFF2-40B4-BE49-F238E27FC236}">
                <a16:creationId xmlns:a16="http://schemas.microsoft.com/office/drawing/2014/main" id="{78894CB4-BAF0-4DB3-9D74-99370B7FBED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96735" y="2204864"/>
            <a:ext cx="6950528" cy="3051839"/>
          </a:xfrm>
          <a:prstGeom prst="rect">
            <a:avLst/>
          </a:prstGeom>
        </p:spPr>
      </p:pic>
      <p:sp>
        <p:nvSpPr>
          <p:cNvPr id="7" name="Rectangle 6">
            <a:extLst>
              <a:ext uri="{FF2B5EF4-FFF2-40B4-BE49-F238E27FC236}">
                <a16:creationId xmlns:a16="http://schemas.microsoft.com/office/drawing/2014/main" id="{F48ABF48-4C73-4277-967A-5631D52B6417}"/>
              </a:ext>
            </a:extLst>
          </p:cNvPr>
          <p:cNvSpPr/>
          <p:nvPr/>
        </p:nvSpPr>
        <p:spPr>
          <a:xfrm>
            <a:off x="375860" y="1688642"/>
            <a:ext cx="957057" cy="369332"/>
          </a:xfrm>
          <a:prstGeom prst="rect">
            <a:avLst/>
          </a:prstGeom>
        </p:spPr>
        <p:txBody>
          <a:bodyPr wrap="none">
            <a:spAutoFit/>
          </a:bodyPr>
          <a:lstStyle/>
          <a:p>
            <a:r>
              <a:rPr lang="el-GR" dirty="0"/>
              <a:t>Cluster4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ChangeArrowheads="1"/>
          </p:cNvSpPr>
          <p:nvPr/>
        </p:nvSpPr>
        <p:spPr bwMode="auto">
          <a:xfrm>
            <a:off x="179512" y="458523"/>
            <a:ext cx="4487126" cy="120032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a:ln>
                  <a:noFill/>
                </a:ln>
                <a:solidFill>
                  <a:srgbClr val="0070C0"/>
                </a:solidFill>
                <a:effectLst/>
                <a:latin typeface="Calibri" pitchFamily="34" charset="0"/>
                <a:ea typeface="Times New Roman" pitchFamily="18" charset="0"/>
                <a:cs typeface="Times New Roman" pitchFamily="18" charset="0"/>
              </a:rPr>
              <a:t>Discussion/Conclusion</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
        <p:nvSpPr>
          <p:cNvPr id="24586" name="Rectangle 10"/>
          <p:cNvSpPr>
            <a:spLocks noChangeArrowheads="1"/>
          </p:cNvSpPr>
          <p:nvPr/>
        </p:nvSpPr>
        <p:spPr bwMode="auto">
          <a:xfrm>
            <a:off x="179512" y="1227965"/>
            <a:ext cx="8712968" cy="297004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onstantia" panose="02030602050306030303" pitchFamily="18" charset="0"/>
                <a:ea typeface="Times New Roman" pitchFamily="18" charset="0"/>
                <a:cs typeface="Times New Roman" pitchFamily="18" charset="0"/>
              </a:rPr>
              <a:t> </a:t>
            </a:r>
            <a:endParaRPr kumimoji="0" lang="el-GR"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0070C0"/>
                </a:solidFill>
                <a:effectLst/>
                <a:latin typeface="Constantia" panose="02030602050306030303" pitchFamily="18" charset="0"/>
                <a:ea typeface="Times New Roman" pitchFamily="18" charset="0"/>
                <a:cs typeface="Arial" pitchFamily="34" charset="0"/>
              </a:rPr>
              <a:t>The best option to open an ethnic Persian restaurant is “Davisville”.</a:t>
            </a:r>
            <a:r>
              <a:rPr kumimoji="0" lang="en-US" sz="2000" b="0" i="0" u="none" strike="noStrike" cap="none" normalizeH="0" baseline="0" dirty="0">
                <a:ln>
                  <a:noFill/>
                </a:ln>
                <a:solidFill>
                  <a:srgbClr val="0070C0"/>
                </a:solidFill>
                <a:effectLst/>
                <a:latin typeface="Constantia" panose="02030602050306030303" pitchFamily="18" charset="0"/>
                <a:ea typeface="Times New Roman" pitchFamily="18" charset="0"/>
                <a:cs typeface="Arial" pitchFamily="34" charset="0"/>
              </a:rPr>
              <a:t> </a:t>
            </a:r>
            <a:r>
              <a:rPr kumimoji="0" lang="en-US" sz="2000" b="0" i="0" u="none" strike="noStrike" cap="none" normalizeH="0" baseline="0" dirty="0">
                <a:ln>
                  <a:noFill/>
                </a:ln>
                <a:solidFill>
                  <a:schemeClr val="tx1"/>
                </a:solidFill>
                <a:effectLst/>
                <a:latin typeface="Constantia" panose="02030602050306030303" pitchFamily="18" charset="0"/>
                <a:ea typeface="Times New Roman" pitchFamily="18" charset="0"/>
                <a:cs typeface="Arial" pitchFamily="34" charset="0"/>
              </a:rPr>
              <a:t>This area has less competition, and second best population from other candidates. It is in area with average  income, i.e. can attract better all classes equally, in contrast  to “Forest Hill” which seems rather expensive. </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2000" dirty="0">
              <a:latin typeface="Constantia" panose="02030602050306030303" pitchFamily="18" charset="0"/>
              <a:cs typeface="Arial" pitchFamily="34" charset="0"/>
            </a:endParaRPr>
          </a:p>
          <a:p>
            <a:pPr lvl="0" fontAlgn="base">
              <a:spcBef>
                <a:spcPct val="0"/>
              </a:spcBef>
              <a:spcAft>
                <a:spcPct val="0"/>
              </a:spcAft>
            </a:pPr>
            <a:r>
              <a:rPr kumimoji="0" lang="en-US" sz="2000" b="0" i="0" u="none" strike="noStrike" cap="none" normalizeH="0" baseline="0" dirty="0">
                <a:ln>
                  <a:noFill/>
                </a:ln>
                <a:solidFill>
                  <a:schemeClr val="tx1"/>
                </a:solidFill>
                <a:effectLst/>
                <a:latin typeface="Constantia" panose="02030602050306030303" pitchFamily="18" charset="0"/>
                <a:ea typeface="Times New Roman" pitchFamily="18" charset="0"/>
                <a:cs typeface="Arial" pitchFamily="34" charset="0"/>
              </a:rPr>
              <a:t>The ‘Average income’ was the most distinctive property for the neighborhoods, more important than other significant properties such as the population.  Below the best candidates, based on “Average income”:</a:t>
            </a:r>
            <a:endParaRPr kumimoji="0" lang="el-GR"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Constantia" panose="02030602050306030303" pitchFamily="18" charset="0"/>
              <a:cs typeface="Arial" pitchFamily="34" charset="0"/>
            </a:endParaRPr>
          </a:p>
        </p:txBody>
      </p:sp>
      <p:pic>
        <p:nvPicPr>
          <p:cNvPr id="5" name="Image 4">
            <a:extLst>
              <a:ext uri="{FF2B5EF4-FFF2-40B4-BE49-F238E27FC236}">
                <a16:creationId xmlns:a16="http://schemas.microsoft.com/office/drawing/2014/main" id="{DEC7D9CE-B4A7-4A46-A231-1648EC68FED8}"/>
              </a:ext>
            </a:extLst>
          </p:cNvPr>
          <p:cNvPicPr/>
          <p:nvPr/>
        </p:nvPicPr>
        <p:blipFill>
          <a:blip r:embed="rId2"/>
          <a:stretch>
            <a:fillRect/>
          </a:stretch>
        </p:blipFill>
        <p:spPr>
          <a:xfrm>
            <a:off x="402242" y="4365104"/>
            <a:ext cx="8528791" cy="8871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332656"/>
            <a:ext cx="8352928" cy="369332"/>
          </a:xfrm>
          <a:prstGeom prst="rect">
            <a:avLst/>
          </a:prstGeom>
        </p:spPr>
        <p:txBody>
          <a:bodyPr wrap="square">
            <a:spAutoFit/>
          </a:bodyPr>
          <a:lstStyle/>
          <a:p>
            <a:r>
              <a:rPr lang="en-US" dirty="0">
                <a:latin typeface="Constantia" panose="02030602050306030303" pitchFamily="18" charset="0"/>
              </a:rPr>
              <a:t>Below a map of competition in </a:t>
            </a:r>
            <a:r>
              <a:rPr lang="en-US" b="1" dirty="0">
                <a:latin typeface="Constantia" panose="02030602050306030303" pitchFamily="18" charset="0"/>
              </a:rPr>
              <a:t>Davisville</a:t>
            </a:r>
            <a:r>
              <a:rPr lang="en-US" dirty="0">
                <a:latin typeface="Constantia" panose="02030602050306030303" pitchFamily="18" charset="0"/>
              </a:rPr>
              <a:t>: </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683568" y="1484784"/>
            <a:ext cx="7920880" cy="41764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91008" y="815226"/>
            <a:ext cx="8161984"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a:ln>
                  <a:noFill/>
                </a:ln>
                <a:solidFill>
                  <a:srgbClr val="0070C0"/>
                </a:solidFill>
                <a:effectLst/>
                <a:latin typeface="Constantia" panose="02030602050306030303" pitchFamily="18" charset="0"/>
                <a:ea typeface="Times New Roman" pitchFamily="18" charset="0"/>
                <a:cs typeface="Arial" pitchFamily="34" charset="0"/>
              </a:rPr>
              <a:t>Introduction</a:t>
            </a:r>
            <a:endParaRPr kumimoji="0" lang="en-US" sz="2400" b="0" i="0" u="none" strike="noStrike" cap="none" normalizeH="0" baseline="0" dirty="0">
              <a:ln>
                <a:noFill/>
              </a:ln>
              <a:solidFill>
                <a:schemeClr val="tx1"/>
              </a:solidFill>
              <a:effectLst/>
              <a:latin typeface="Constantia" panose="02030602050306030303" pitchFamily="18"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nstantia" panose="02030602050306030303" pitchFamily="18"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nstantia" panose="02030602050306030303" pitchFamily="18" charset="0"/>
                <a:ea typeface="Times New Roman" pitchFamily="18" charset="0"/>
                <a:cs typeface="Arial" pitchFamily="34" charset="0"/>
              </a:rPr>
              <a:t>The current study will try to provide an optimum location for opening a new business in a specific city, based on: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l-GR"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Constantia" panose="02030602050306030303" pitchFamily="18" charset="0"/>
                <a:ea typeface="Times New Roman" pitchFamily="18" charset="0"/>
                <a:cs typeface="Times New Roman" pitchFamily="18" charset="0"/>
              </a:rPr>
              <a:t>  A neighborhoods property, e.g. the second most common language spoken (after English) in the neighborhood,</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l-GR"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Constantia" panose="02030602050306030303" pitchFamily="18" charset="0"/>
                <a:ea typeface="Times New Roman" pitchFamily="18" charset="0"/>
                <a:cs typeface="Times New Roman" pitchFamily="18" charset="0"/>
              </a:rPr>
              <a:t>  The number of competitors in the neighborhood,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l-GR"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Constantia" panose="02030602050306030303" pitchFamily="18" charset="0"/>
                <a:ea typeface="Times New Roman" pitchFamily="18" charset="0"/>
                <a:cs typeface="Times New Roman" pitchFamily="18" charset="0"/>
              </a:rPr>
              <a:t>  The population density in the neighborhood</a:t>
            </a:r>
            <a:r>
              <a:rPr lang="en-US" sz="2000" dirty="0">
                <a:latin typeface="Constantia" panose="02030602050306030303" pitchFamily="18" charset="0"/>
                <a:ea typeface="Times New Roman" pitchFamily="18" charset="0"/>
                <a:cs typeface="Times New Roman" pitchFamily="18" charset="0"/>
              </a:rPr>
              <a:t>,</a:t>
            </a:r>
            <a:endParaRPr kumimoji="0" lang="en-US" sz="2000" b="0" i="0" u="none" strike="noStrike" cap="none" normalizeH="0" baseline="0" dirty="0">
              <a:ln>
                <a:noFill/>
              </a:ln>
              <a:solidFill>
                <a:schemeClr val="tx1"/>
              </a:solidFill>
              <a:effectLst/>
              <a:latin typeface="Constantia" panose="02030602050306030303"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l-GR"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Constantia" panose="02030602050306030303" pitchFamily="18" charset="0"/>
                <a:ea typeface="Times New Roman" pitchFamily="18" charset="0"/>
                <a:cs typeface="Times New Roman" pitchFamily="18" charset="0"/>
              </a:rPr>
              <a:t>  The average income of the neighborhood.</a:t>
            </a:r>
            <a:endPar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251520" y="970856"/>
            <a:ext cx="8424936" cy="44627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a:ln>
                  <a:noFill/>
                </a:ln>
                <a:solidFill>
                  <a:srgbClr val="0070C0"/>
                </a:solidFill>
                <a:effectLst/>
                <a:latin typeface="Constantia" panose="02030602050306030303" pitchFamily="18" charset="0"/>
                <a:ea typeface="Times New Roman" pitchFamily="18" charset="0"/>
                <a:cs typeface="Times New Roman" pitchFamily="18" charset="0"/>
              </a:rPr>
              <a:t>Data description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l-GR" sz="32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rPr>
              <a:t>The datasets that will be used are for retrieving information about city's neighborhoods and their characteristics are taken from Wikipedia website for the Toronto demographic information:</a:t>
            </a:r>
            <a:endParaRPr kumimoji="0" lang="el-GR"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hlinkClick r:id="rId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hlinkClick r:id="rId2"/>
              </a:rPr>
              <a:t>https://en.wikipedia.org/wiki/Demographics_of_Toronto_neighbourhoods</a:t>
            </a:r>
            <a:endParaRPr kumimoji="0" lang="el-GR"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rPr>
              <a:t>The geographic coordinates of the neighborhoods of Old Toronto are taken from:</a:t>
            </a:r>
            <a:endParaRPr kumimoji="0" lang="el-GR"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rPr>
              <a:t>File </a:t>
            </a:r>
            <a:r>
              <a:rPr kumimoji="0" lang="en-US" sz="2000" b="0" i="0" u="none" strike="noStrike" cap="none" normalizeH="0" baseline="0" dirty="0">
                <a:ln>
                  <a:noFill/>
                </a:ln>
                <a:solidFill>
                  <a:srgbClr val="0070C0"/>
                </a:solidFill>
                <a:effectLst/>
                <a:latin typeface="Constantia" panose="02030602050306030303" pitchFamily="18" charset="0"/>
                <a:cs typeface="Arial" pitchFamily="34" charset="0"/>
              </a:rPr>
              <a:t>‘List_neighborhood_Toronto.csv' </a:t>
            </a:r>
            <a:r>
              <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rPr>
              <a:t>which the latitude and longitude per neighborhood in Toronto area.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812" y="-8317"/>
            <a:ext cx="7074822" cy="427809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a:ln>
                  <a:noFill/>
                </a:ln>
                <a:solidFill>
                  <a:srgbClr val="0070C0"/>
                </a:solidFill>
                <a:effectLst/>
                <a:latin typeface="Constantia" panose="02030602050306030303" pitchFamily="18" charset="0"/>
                <a:ea typeface="Times New Roman" pitchFamily="18" charset="0"/>
                <a:cs typeface="Times New Roman" pitchFamily="18" charset="0"/>
              </a:rPr>
              <a:t>Methodology </a:t>
            </a:r>
            <a:endParaRPr kumimoji="0" lang="el-GR" sz="3200" b="0" i="0" u="none"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b="1" u="sng" dirty="0">
              <a:latin typeface="Constantia" panose="02030602050306030303"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strike="noStrike" cap="none" normalizeH="0" baseline="0" dirty="0">
                <a:ln>
                  <a:noFill/>
                </a:ln>
                <a:solidFill>
                  <a:schemeClr val="tx1"/>
                </a:solidFill>
                <a:effectLst/>
                <a:latin typeface="Constantia" panose="02030602050306030303" pitchFamily="18" charset="0"/>
                <a:cs typeface="Arial" pitchFamily="34" charset="0"/>
              </a:rPr>
              <a:t>Data wrangling</a:t>
            </a:r>
            <a:endParaRPr kumimoji="0" lang="el-GR" sz="2000" b="0" i="0"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rPr>
              <a:t>For first step, the information in the Wikipedia link has to be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rPr>
              <a:t>transformed in a suitable form that enables further </a:t>
            </a:r>
            <a:r>
              <a:rPr kumimoji="0" lang="en-US" sz="2000" b="0" i="0" u="none" strike="noStrike" cap="none" normalizeH="0" baseline="0" dirty="0" err="1">
                <a:ln>
                  <a:noFill/>
                </a:ln>
                <a:solidFill>
                  <a:schemeClr val="tx1"/>
                </a:solidFill>
                <a:effectLst/>
                <a:latin typeface="Constantia" panose="02030602050306030303" pitchFamily="18" charset="0"/>
                <a:cs typeface="Arial" pitchFamily="34" charset="0"/>
              </a:rPr>
              <a:t>dataframe</a:t>
            </a:r>
            <a:r>
              <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rPr>
              <a:t>analysis.</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latin typeface="Constantia" panose="02030602050306030303" pitchFamily="18" charset="0"/>
              <a:cs typeface="Arial" pitchFamily="34" charset="0"/>
            </a:endParaRPr>
          </a:p>
          <a:p>
            <a:pPr eaLnBrk="0" fontAlgn="base" hangingPunct="0">
              <a:spcBef>
                <a:spcPct val="0"/>
              </a:spcBef>
              <a:spcAft>
                <a:spcPct val="0"/>
              </a:spcAft>
            </a:pPr>
            <a:r>
              <a:rPr lang="en-US" sz="2000" b="1" dirty="0">
                <a:latin typeface="Constantia" panose="02030602050306030303" pitchFamily="18" charset="0"/>
                <a:cs typeface="Arial" pitchFamily="34" charset="0"/>
              </a:rPr>
              <a:t>Add coordinates to the demographic data</a:t>
            </a:r>
          </a:p>
          <a:p>
            <a:pPr eaLnBrk="0" fontAlgn="base" hangingPunct="0">
              <a:spcBef>
                <a:spcPct val="0"/>
              </a:spcBef>
              <a:spcAft>
                <a:spcPct val="0"/>
              </a:spcAft>
            </a:pPr>
            <a:r>
              <a:rPr lang="en-US" sz="2000" dirty="0" err="1">
                <a:latin typeface="Constantia" panose="02030602050306030303" pitchFamily="18" charset="0"/>
                <a:cs typeface="Arial" pitchFamily="34" charset="0"/>
              </a:rPr>
              <a:t>A</a:t>
            </a:r>
            <a:r>
              <a:rPr lang="el-GR" sz="2000" dirty="0" err="1">
                <a:latin typeface="Constantia" panose="02030602050306030303" pitchFamily="18" charset="0"/>
                <a:cs typeface="Arial" pitchFamily="34" charset="0"/>
              </a:rPr>
              <a:t>dd</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latitude</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and</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longitude</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data</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by</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merging</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the</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demographic</a:t>
            </a:r>
            <a:r>
              <a:rPr lang="el-GR" sz="2000" dirty="0">
                <a:latin typeface="Constantia" panose="02030602050306030303" pitchFamily="18" charset="0"/>
                <a:cs typeface="Arial" pitchFamily="34" charset="0"/>
              </a:rPr>
              <a:t> </a:t>
            </a:r>
            <a:endParaRPr lang="en-US" sz="2000" dirty="0">
              <a:latin typeface="Constantia" panose="02030602050306030303" pitchFamily="18" charset="0"/>
              <a:cs typeface="Arial" pitchFamily="34" charset="0"/>
            </a:endParaRPr>
          </a:p>
          <a:p>
            <a:pPr eaLnBrk="0" fontAlgn="base" hangingPunct="0">
              <a:spcBef>
                <a:spcPct val="0"/>
              </a:spcBef>
              <a:spcAft>
                <a:spcPct val="0"/>
              </a:spcAft>
            </a:pPr>
            <a:r>
              <a:rPr lang="el-GR" sz="2000" dirty="0" err="1">
                <a:latin typeface="Constantia" panose="02030602050306030303" pitchFamily="18" charset="0"/>
                <a:cs typeface="Arial" pitchFamily="34" charset="0"/>
              </a:rPr>
              <a:t>dataframe</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and</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the</a:t>
            </a:r>
            <a:r>
              <a:rPr lang="el-GR" sz="2000" dirty="0">
                <a:latin typeface="Constantia" panose="02030602050306030303" pitchFamily="18" charset="0"/>
                <a:cs typeface="Arial" pitchFamily="34" charset="0"/>
              </a:rPr>
              <a:t> </a:t>
            </a:r>
            <a:r>
              <a:rPr lang="el-GR" sz="2000" dirty="0" err="1">
                <a:latin typeface="Constantia" panose="02030602050306030303" pitchFamily="18" charset="0"/>
                <a:cs typeface="Arial" pitchFamily="34" charset="0"/>
              </a:rPr>
              <a:t>neighborhoods</a:t>
            </a:r>
            <a:r>
              <a:rPr lang="en-US" sz="2000" dirty="0">
                <a:latin typeface="Constantia" panose="02030602050306030303" pitchFamily="18" charset="0"/>
                <a:cs typeface="Arial" pitchFamily="34" charset="0"/>
              </a:rPr>
              <a:t>.</a:t>
            </a:r>
          </a:p>
          <a:p>
            <a:pPr eaLnBrk="0" fontAlgn="base" hangingPunct="0">
              <a:spcBef>
                <a:spcPct val="0"/>
              </a:spcBef>
              <a:spcAft>
                <a:spcPct val="0"/>
              </a:spcAft>
            </a:pPr>
            <a:endPar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endParaRPr>
          </a:p>
          <a:p>
            <a:pPr eaLnBrk="0" fontAlgn="base" hangingPunct="0">
              <a:spcBef>
                <a:spcPct val="0"/>
              </a:spcBef>
              <a:spcAft>
                <a:spcPct val="0"/>
              </a:spcAft>
            </a:pPr>
            <a:r>
              <a:rPr lang="en-US" sz="2000" dirty="0">
                <a:latin typeface="Constantia" panose="02030602050306030303" pitchFamily="18" charset="0"/>
                <a:cs typeface="Arial" pitchFamily="34" charset="0"/>
              </a:rPr>
              <a:t>The result is the following </a:t>
            </a:r>
            <a:r>
              <a:rPr lang="en-US" sz="2000" dirty="0" err="1">
                <a:latin typeface="Constantia" panose="02030602050306030303" pitchFamily="18" charset="0"/>
                <a:cs typeface="Arial" pitchFamily="34" charset="0"/>
              </a:rPr>
              <a:t>dataframe</a:t>
            </a:r>
            <a:r>
              <a:rPr lang="en-US" sz="2000" dirty="0">
                <a:latin typeface="Constantia" panose="02030602050306030303" pitchFamily="18" charset="0"/>
                <a:cs typeface="Arial" pitchFamily="34" charset="0"/>
              </a:rPr>
              <a:t>. </a:t>
            </a:r>
          </a:p>
          <a:p>
            <a:pPr eaLnBrk="0" fontAlgn="base" hangingPunct="0">
              <a:spcBef>
                <a:spcPct val="0"/>
              </a:spcBef>
              <a:spcAft>
                <a:spcPct val="0"/>
              </a:spcAft>
            </a:pPr>
            <a:endParaRPr kumimoji="0" lang="en-US" sz="2000" b="0" i="0" u="none" strike="noStrike" cap="none" normalizeH="0" baseline="0" dirty="0">
              <a:ln>
                <a:noFill/>
              </a:ln>
              <a:solidFill>
                <a:schemeClr val="tx1"/>
              </a:solidFill>
              <a:effectLst/>
              <a:latin typeface="Constantia" panose="02030602050306030303" pitchFamily="18" charset="0"/>
              <a:cs typeface="Arial" pitchFamily="34" charset="0"/>
            </a:endParaRPr>
          </a:p>
        </p:txBody>
      </p:sp>
      <p:pic>
        <p:nvPicPr>
          <p:cNvPr id="3" name="Picture 1">
            <a:extLst>
              <a:ext uri="{FF2B5EF4-FFF2-40B4-BE49-F238E27FC236}">
                <a16:creationId xmlns:a16="http://schemas.microsoft.com/office/drawing/2014/main" id="{D52035F7-9054-4D15-9DCE-09C710F9AA3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47812" y="4077072"/>
            <a:ext cx="6648376" cy="25453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75407" y="1052736"/>
            <a:ext cx="8393186" cy="3600400"/>
          </a:xfrm>
          <a:prstGeom prst="rect">
            <a:avLst/>
          </a:prstGeom>
        </p:spPr>
      </p:pic>
      <p:sp>
        <p:nvSpPr>
          <p:cNvPr id="4" name="Rectangle 3">
            <a:extLst>
              <a:ext uri="{FF2B5EF4-FFF2-40B4-BE49-F238E27FC236}">
                <a16:creationId xmlns:a16="http://schemas.microsoft.com/office/drawing/2014/main" id="{4489261C-5C73-41EC-B563-0D797F4D139C}"/>
              </a:ext>
            </a:extLst>
          </p:cNvPr>
          <p:cNvSpPr/>
          <p:nvPr/>
        </p:nvSpPr>
        <p:spPr>
          <a:xfrm>
            <a:off x="179512" y="0"/>
            <a:ext cx="5472608" cy="646331"/>
          </a:xfrm>
          <a:prstGeom prst="rect">
            <a:avLst/>
          </a:prstGeom>
        </p:spPr>
        <p:txBody>
          <a:bodyPr wrap="square">
            <a:spAutoFit/>
          </a:bodyPr>
          <a:lstStyle/>
          <a:p>
            <a:pPr eaLnBrk="0" fontAlgn="base" hangingPunct="0">
              <a:spcBef>
                <a:spcPct val="0"/>
              </a:spcBef>
              <a:spcAft>
                <a:spcPct val="0"/>
              </a:spcAft>
            </a:pPr>
            <a:endParaRPr lang="en-US" dirty="0">
              <a:latin typeface="Constantia" panose="02030602050306030303" pitchFamily="18" charset="0"/>
              <a:cs typeface="Arial" pitchFamily="34" charset="0"/>
            </a:endParaRPr>
          </a:p>
          <a:p>
            <a:pPr eaLnBrk="0" fontAlgn="base" hangingPunct="0">
              <a:spcBef>
                <a:spcPct val="0"/>
              </a:spcBef>
              <a:spcAft>
                <a:spcPct val="0"/>
              </a:spcAft>
            </a:pPr>
            <a:r>
              <a:rPr lang="en-US" dirty="0">
                <a:latin typeface="Constantia" panose="02030602050306030303" pitchFamily="18" charset="0"/>
                <a:cs typeface="Arial" pitchFamily="34" charset="0"/>
              </a:rPr>
              <a:t>A map depicts the neighborhoods, as shown below: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35902" y="0"/>
            <a:ext cx="9108098"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strike="noStrike" cap="none" normalizeH="0" baseline="0" dirty="0">
                <a:ln>
                  <a:noFill/>
                </a:ln>
                <a:solidFill>
                  <a:srgbClr val="0070C0"/>
                </a:solidFill>
                <a:effectLst/>
                <a:latin typeface="Constantia" panose="02030602050306030303" pitchFamily="18" charset="0"/>
                <a:ea typeface="Times New Roman" pitchFamily="18" charset="0"/>
                <a:cs typeface="Times New Roman" pitchFamily="18" charset="0"/>
              </a:rPr>
              <a:t>Foursquare API</a:t>
            </a:r>
            <a:endParaRPr kumimoji="0" lang="el-GR" sz="3600" b="0" i="0" strike="noStrike" cap="none" normalizeH="0" baseline="0" dirty="0">
              <a:ln>
                <a:noFill/>
              </a:ln>
              <a:solidFill>
                <a:srgbClr val="0070C0"/>
              </a:solidFill>
              <a:effectLst/>
              <a:latin typeface="Constantia" panose="02030602050306030303"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onstantia" panose="02030602050306030303"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onstantia" panose="02030602050306030303" pitchFamily="18" charset="0"/>
                <a:ea typeface="Calibri" pitchFamily="34" charset="0"/>
                <a:cs typeface="Times New Roman" pitchFamily="18" charset="0"/>
              </a:rPr>
              <a:t>Use the Foursquare API,</a:t>
            </a:r>
            <a:r>
              <a:rPr kumimoji="0" lang="en-US" sz="2000" b="0" i="0" u="none" strike="noStrike" cap="none" normalizeH="0" dirty="0">
                <a:ln>
                  <a:noFill/>
                </a:ln>
                <a:solidFill>
                  <a:schemeClr val="tx1"/>
                </a:solidFill>
                <a:effectLst/>
                <a:latin typeface="Constantia" panose="02030602050306030303" pitchFamily="18" charset="0"/>
                <a:ea typeface="Calibri" pitchFamily="34" charset="0"/>
                <a:cs typeface="Times New Roman" pitchFamily="18" charset="0"/>
              </a:rPr>
              <a:t> to get the venues for each neighborhood.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dirty="0">
              <a:ln>
                <a:noFill/>
              </a:ln>
              <a:solidFill>
                <a:schemeClr val="tx1"/>
              </a:solidFill>
              <a:effectLst/>
              <a:latin typeface="Constantia" panose="02030602050306030303"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dirty="0">
                <a:ln>
                  <a:noFill/>
                </a:ln>
                <a:solidFill>
                  <a:schemeClr val="tx1"/>
                </a:solidFill>
                <a:effectLst/>
                <a:latin typeface="Constantia" panose="02030602050306030303" pitchFamily="18" charset="0"/>
                <a:ea typeface="Calibri" pitchFamily="34" charset="0"/>
                <a:cs typeface="Times New Roman" pitchFamily="18" charset="0"/>
              </a:rPr>
              <a:t>Further filter for limiting to “Restaurants” only.</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latin typeface="Constantia" panose="02030602050306030303" pitchFamily="18" charset="0"/>
              <a:ea typeface="Calibri" pitchFamily="34" charset="0"/>
              <a:cs typeface="Times New Roman" pitchFamily="18" charset="0"/>
            </a:endParaRPr>
          </a:p>
          <a:p>
            <a:pPr lvl="0" eaLnBrk="0" fontAlgn="base" hangingPunct="0">
              <a:spcBef>
                <a:spcPct val="0"/>
              </a:spcBef>
              <a:spcAft>
                <a:spcPct val="0"/>
              </a:spcAft>
            </a:pPr>
            <a:r>
              <a:rPr kumimoji="0" lang="en-US" sz="2000" b="0" i="0" u="none" strike="noStrike" cap="none" normalizeH="0" dirty="0">
                <a:ln>
                  <a:noFill/>
                </a:ln>
                <a:solidFill>
                  <a:schemeClr val="tx1"/>
                </a:solidFill>
                <a:effectLst/>
                <a:latin typeface="Constantia" panose="02030602050306030303" pitchFamily="18" charset="0"/>
                <a:ea typeface="Calibri" pitchFamily="34" charset="0"/>
                <a:cs typeface="Times New Roman" pitchFamily="18" charset="0"/>
              </a:rPr>
              <a:t>Assume language groups:</a:t>
            </a:r>
          </a:p>
          <a:p>
            <a:pPr lvl="0" eaLnBrk="0" fontAlgn="base" hangingPunct="0">
              <a:spcBef>
                <a:spcPct val="0"/>
              </a:spcBef>
              <a:spcAft>
                <a:spcPct val="0"/>
              </a:spcAft>
            </a:pPr>
            <a:endParaRPr kumimoji="0" lang="en-US" sz="2000" b="0" i="0" u="none" strike="noStrike" cap="none" normalizeH="0" dirty="0">
              <a:ln>
                <a:noFill/>
              </a:ln>
              <a:solidFill>
                <a:schemeClr val="tx1"/>
              </a:solidFill>
              <a:effectLst/>
              <a:latin typeface="Constantia" panose="02030602050306030303" pitchFamily="18" charset="0"/>
              <a:ea typeface="Calibri" pitchFamily="34" charset="0"/>
              <a:cs typeface="Times New Roman" pitchFamily="18" charset="0"/>
            </a:endParaRPr>
          </a:p>
          <a:p>
            <a:pPr marL="342900" lvl="0" indent="-342900" eaLnBrk="0" fontAlgn="base" hangingPunct="0">
              <a:spcBef>
                <a:spcPct val="0"/>
              </a:spcBef>
              <a:spcAft>
                <a:spcPct val="0"/>
              </a:spcAft>
              <a:buFont typeface="Arial" panose="020B0604020202020204" pitchFamily="34" charset="0"/>
              <a:buChar char="•"/>
            </a:pPr>
            <a:r>
              <a:rPr lang="el-GR" sz="2000" dirty="0">
                <a:latin typeface="Constantia" panose="02030602050306030303" pitchFamily="18" charset="0"/>
              </a:rPr>
              <a:t>For Portuguese assume common ethnic group for Brazilian and Portuguese Restaurants. </a:t>
            </a:r>
            <a:endParaRPr lang="en-US" sz="2000" dirty="0">
              <a:latin typeface="Constantia" panose="02030602050306030303" pitchFamily="18" charset="0"/>
            </a:endParaRPr>
          </a:p>
          <a:p>
            <a:pPr marL="342900" lvl="0" indent="-342900" eaLnBrk="0" fontAlgn="base" hangingPunct="0">
              <a:spcBef>
                <a:spcPct val="0"/>
              </a:spcBef>
              <a:spcAft>
                <a:spcPct val="0"/>
              </a:spcAft>
              <a:buFont typeface="Arial" panose="020B0604020202020204" pitchFamily="34" charset="0"/>
              <a:buChar char="•"/>
            </a:pPr>
            <a:r>
              <a:rPr lang="el-GR" sz="2000" dirty="0">
                <a:latin typeface="Constantia" panose="02030602050306030303" pitchFamily="18" charset="0"/>
              </a:rPr>
              <a:t>For Japanese assume common ethnic group for Sushi and Japanese</a:t>
            </a:r>
            <a:r>
              <a:rPr lang="fr-FR" sz="2000" dirty="0">
                <a:latin typeface="Constantia" panose="02030602050306030303" pitchFamily="18" charset="0"/>
              </a:rPr>
              <a:t> </a:t>
            </a:r>
            <a:r>
              <a:rPr lang="el-GR" sz="2000" dirty="0">
                <a:latin typeface="Constantia" panose="02030602050306030303" pitchFamily="18" charset="0"/>
              </a:rPr>
              <a:t>Restaurants.  </a:t>
            </a:r>
            <a:endParaRPr lang="en-US" sz="2000" dirty="0">
              <a:latin typeface="Constantia" panose="02030602050306030303" pitchFamily="18" charset="0"/>
            </a:endParaRPr>
          </a:p>
          <a:p>
            <a:pPr marL="342900" lvl="0" indent="-342900" eaLnBrk="0" fontAlgn="base" hangingPunct="0">
              <a:spcBef>
                <a:spcPct val="0"/>
              </a:spcBef>
              <a:spcAft>
                <a:spcPct val="0"/>
              </a:spcAft>
              <a:buFont typeface="Arial" panose="020B0604020202020204" pitchFamily="34" charset="0"/>
              <a:buChar char="•"/>
            </a:pPr>
            <a:r>
              <a:rPr lang="el-GR" sz="2000" dirty="0">
                <a:latin typeface="Constantia" panose="02030602050306030303" pitchFamily="18" charset="0"/>
              </a:rPr>
              <a:t>For Cantonese assumed common ethnic group for Thai, Taiwanese, Vietnamese, Cantonese, Indonesian Restaurants. </a:t>
            </a:r>
            <a:endParaRPr lang="en-US" sz="2000" dirty="0">
              <a:latin typeface="Constantia" panose="02030602050306030303" pitchFamily="18" charset="0"/>
            </a:endParaRPr>
          </a:p>
          <a:p>
            <a:pPr marL="342900" indent="-342900" eaLnBrk="0" fontAlgn="base" hangingPunct="0">
              <a:spcBef>
                <a:spcPct val="0"/>
              </a:spcBef>
              <a:spcAft>
                <a:spcPct val="0"/>
              </a:spcAft>
              <a:buFont typeface="Arial" panose="020B0604020202020204" pitchFamily="34" charset="0"/>
              <a:buChar char="•"/>
            </a:pPr>
            <a:r>
              <a:rPr lang="el-GR" sz="2000" dirty="0">
                <a:latin typeface="Constantia" panose="02030602050306030303" pitchFamily="18" charset="0"/>
              </a:rPr>
              <a:t>For Mandarin as Chinese for Chinese Restaurant.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3126159"/>
            <a:ext cx="7776864" cy="830997"/>
          </a:xfrm>
          <a:prstGeom prst="rect">
            <a:avLst/>
          </a:prstGeom>
          <a:noFill/>
        </p:spPr>
        <p:txBody>
          <a:bodyPr wrap="square" rtlCol="0">
            <a:spAutoFit/>
          </a:bodyPr>
          <a:lstStyle/>
          <a:p>
            <a:r>
              <a:rPr lang="en-US" sz="2400" dirty="0">
                <a:latin typeface="Constantia" panose="02030602050306030303" pitchFamily="18" charset="0"/>
              </a:rPr>
              <a:t>The summary of total restaurants per area and competition: </a:t>
            </a:r>
            <a:endParaRPr lang="el-GR" sz="2400" dirty="0">
              <a:latin typeface="Constantia" panose="02030602050306030303" pitchFamily="18" charset="0"/>
            </a:endParaRPr>
          </a:p>
        </p:txBody>
      </p:sp>
      <p:sp>
        <p:nvSpPr>
          <p:cNvPr id="6" name="TextBox 5"/>
          <p:cNvSpPr txBox="1"/>
          <p:nvPr/>
        </p:nvSpPr>
        <p:spPr>
          <a:xfrm>
            <a:off x="107504" y="116632"/>
            <a:ext cx="7704856" cy="461665"/>
          </a:xfrm>
          <a:prstGeom prst="rect">
            <a:avLst/>
          </a:prstGeom>
          <a:noFill/>
        </p:spPr>
        <p:txBody>
          <a:bodyPr wrap="square" rtlCol="0">
            <a:spAutoFit/>
          </a:bodyPr>
          <a:lstStyle/>
          <a:p>
            <a:r>
              <a:rPr lang="en-US" sz="2400" dirty="0">
                <a:latin typeface="Constantia" panose="02030602050306030303" pitchFamily="18" charset="0"/>
              </a:rPr>
              <a:t>The competition per area: </a:t>
            </a:r>
            <a:endParaRPr lang="el-GR" sz="2400" dirty="0">
              <a:latin typeface="Constantia" panose="02030602050306030303" pitchFamily="18" charset="0"/>
            </a:endParaRPr>
          </a:p>
        </p:txBody>
      </p:sp>
      <p:pic>
        <p:nvPicPr>
          <p:cNvPr id="7" name="Image 6">
            <a:extLst>
              <a:ext uri="{FF2B5EF4-FFF2-40B4-BE49-F238E27FC236}">
                <a16:creationId xmlns:a16="http://schemas.microsoft.com/office/drawing/2014/main" id="{4B8B525A-A349-45CB-8636-B0B133CCEC8B}"/>
              </a:ext>
            </a:extLst>
          </p:cNvPr>
          <p:cNvPicPr/>
          <p:nvPr/>
        </p:nvPicPr>
        <p:blipFill>
          <a:blip r:embed="rId2"/>
          <a:stretch>
            <a:fillRect/>
          </a:stretch>
        </p:blipFill>
        <p:spPr>
          <a:xfrm>
            <a:off x="107504" y="580934"/>
            <a:ext cx="7436756" cy="2450566"/>
          </a:xfrm>
          <a:prstGeom prst="rect">
            <a:avLst/>
          </a:prstGeom>
        </p:spPr>
      </p:pic>
      <p:pic>
        <p:nvPicPr>
          <p:cNvPr id="8" name="Image 7">
            <a:extLst>
              <a:ext uri="{FF2B5EF4-FFF2-40B4-BE49-F238E27FC236}">
                <a16:creationId xmlns:a16="http://schemas.microsoft.com/office/drawing/2014/main" id="{7D2FDDA7-978B-4406-B467-BF83A8B1F9EA}"/>
              </a:ext>
            </a:extLst>
          </p:cNvPr>
          <p:cNvPicPr/>
          <p:nvPr/>
        </p:nvPicPr>
        <p:blipFill>
          <a:blip r:embed="rId3"/>
          <a:stretch>
            <a:fillRect/>
          </a:stretch>
        </p:blipFill>
        <p:spPr>
          <a:xfrm>
            <a:off x="179235" y="3915610"/>
            <a:ext cx="7561393" cy="23614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404664"/>
            <a:ext cx="8280920" cy="830997"/>
          </a:xfrm>
          <a:prstGeom prst="rect">
            <a:avLst/>
          </a:prstGeom>
        </p:spPr>
        <p:txBody>
          <a:bodyPr wrap="square">
            <a:spAutoFit/>
          </a:bodyPr>
          <a:lstStyle/>
          <a:p>
            <a:r>
              <a:rPr lang="en-US" sz="2400" dirty="0">
                <a:latin typeface="Constantia" panose="02030602050306030303" pitchFamily="18" charset="0"/>
              </a:rPr>
              <a:t>We can then visualize in a map the number of competitors for each neighborhood:</a:t>
            </a:r>
            <a:endParaRPr lang="el-GR" sz="2400" dirty="0">
              <a:latin typeface="Constantia" panose="02030602050306030303" pitchFamily="18" charset="0"/>
            </a:endParaRPr>
          </a:p>
        </p:txBody>
      </p:sp>
      <p:pic>
        <p:nvPicPr>
          <p:cNvPr id="5" name="Image 4">
            <a:extLst>
              <a:ext uri="{FF2B5EF4-FFF2-40B4-BE49-F238E27FC236}">
                <a16:creationId xmlns:a16="http://schemas.microsoft.com/office/drawing/2014/main" id="{30F401F0-C590-4644-A80D-A34AB2794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56" y="1412776"/>
            <a:ext cx="7164288" cy="46090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1" y="98891"/>
            <a:ext cx="6516216" cy="24391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strike="noStrike" cap="none" normalizeH="0" baseline="0" dirty="0">
                <a:ln>
                  <a:noFill/>
                </a:ln>
                <a:solidFill>
                  <a:srgbClr val="0070C0"/>
                </a:solidFill>
                <a:effectLst/>
                <a:latin typeface="Constantia" panose="02030602050306030303" pitchFamily="18" charset="0"/>
                <a:ea typeface="Times New Roman" pitchFamily="18" charset="0"/>
                <a:cs typeface="Times New Roman" pitchFamily="18" charset="0"/>
              </a:rPr>
              <a:t>Weight factors (1/2)</a:t>
            </a:r>
          </a:p>
          <a:p>
            <a:pPr marL="0" marR="0" lvl="0" indent="0" algn="just" defTabSz="914400" rtl="0" eaLnBrk="1" fontAlgn="base" latinLnBrk="0" hangingPunct="1">
              <a:lnSpc>
                <a:spcPct val="100000"/>
              </a:lnSpc>
              <a:spcBef>
                <a:spcPct val="0"/>
              </a:spcBef>
              <a:spcAft>
                <a:spcPct val="0"/>
              </a:spcAft>
              <a:buClrTx/>
              <a:buSzTx/>
              <a:buFontTx/>
              <a:buNone/>
              <a:tabLst/>
            </a:pPr>
            <a:endParaRPr lang="en-US" sz="1050" b="1" dirty="0">
              <a:latin typeface="Constantia" panose="02030602050306030303"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r>
              <a:rPr kumimoji="0" lang="en-US" b="1" i="0" strike="noStrike" cap="none" normalizeH="0" baseline="0" dirty="0">
                <a:ln>
                  <a:noFill/>
                </a:ln>
                <a:solidFill>
                  <a:schemeClr val="tx1"/>
                </a:solidFill>
                <a:effectLst/>
                <a:latin typeface="Constantia" panose="02030602050306030303" pitchFamily="18" charset="0"/>
                <a:cs typeface="Arial" pitchFamily="34" charset="0"/>
              </a:rPr>
              <a:t> Density of ethnic group restaurants</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lang="en-US" sz="2400" b="1" dirty="0">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kumimoji="0" lang="en-US" sz="2400" b="1" i="0" strike="noStrike" cap="none" normalizeH="0" baseline="0" dirty="0">
              <a:ln>
                <a:noFill/>
              </a:ln>
              <a:solidFill>
                <a:schemeClr val="tx1"/>
              </a:solidFill>
              <a:effectLst/>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lang="en-US" sz="2400" b="1" dirty="0">
              <a:latin typeface="Constantia" panose="02030602050306030303"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pPr>
            <a:endParaRPr kumimoji="0" lang="en-US" sz="2400" b="1" i="0" strike="noStrike" cap="none" normalizeH="0" baseline="0" dirty="0">
              <a:ln>
                <a:noFill/>
              </a:ln>
              <a:solidFill>
                <a:schemeClr val="tx1"/>
              </a:solidFill>
              <a:effectLst/>
              <a:latin typeface="Constantia" panose="02030602050306030303" pitchFamily="18" charset="0"/>
              <a:cs typeface="Arial" pitchFamily="34" charset="0"/>
            </a:endParaRPr>
          </a:p>
        </p:txBody>
      </p:sp>
      <p:pic>
        <p:nvPicPr>
          <p:cNvPr id="5" name="Image 4">
            <a:extLst>
              <a:ext uri="{FF2B5EF4-FFF2-40B4-BE49-F238E27FC236}">
                <a16:creationId xmlns:a16="http://schemas.microsoft.com/office/drawing/2014/main" id="{A54BBE60-390E-48CB-A3A3-24127883BFD2}"/>
              </a:ext>
            </a:extLst>
          </p:cNvPr>
          <p:cNvPicPr/>
          <p:nvPr/>
        </p:nvPicPr>
        <p:blipFill>
          <a:blip r:embed="rId2"/>
          <a:stretch>
            <a:fillRect/>
          </a:stretch>
        </p:blipFill>
        <p:spPr>
          <a:xfrm>
            <a:off x="801315" y="1268760"/>
            <a:ext cx="7541369" cy="4826476"/>
          </a:xfrm>
          <a:prstGeom prst="rect">
            <a:avLst/>
          </a:prstGeom>
        </p:spPr>
      </p:pic>
    </p:spTree>
  </p:cSld>
  <p:clrMapOvr>
    <a:masterClrMapping/>
  </p:clrMapOvr>
</p:sld>
</file>

<file path=ppt/theme/theme1.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58</TotalTime>
  <Words>506</Words>
  <Application>Microsoft Office PowerPoint</Application>
  <PresentationFormat>Affichage à l'écran (4:3)</PresentationFormat>
  <Paragraphs>81</Paragraphs>
  <Slides>16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Calibri Light</vt:lpstr>
      <vt:lpstr>Constantia</vt:lpstr>
      <vt:lpstr>Times New Roman</vt:lpstr>
      <vt:lpstr>Rétrospective</vt:lpstr>
      <vt:lpstr>Applied Data Science Capstone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Intracom S.A. Telecom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Report </dc:title>
  <dc:creator>Anastasakos Konstantinos</dc:creator>
  <cp:lastModifiedBy>Win-7</cp:lastModifiedBy>
  <cp:revision>15</cp:revision>
  <dcterms:created xsi:type="dcterms:W3CDTF">2018-10-26T06:38:20Z</dcterms:created>
  <dcterms:modified xsi:type="dcterms:W3CDTF">2018-12-30T20:17:26Z</dcterms:modified>
</cp:coreProperties>
</file>